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6" r:id="rId1"/>
  </p:sldMasterIdLst>
  <p:notesMasterIdLst>
    <p:notesMasterId r:id="rId11"/>
  </p:notesMasterIdLst>
  <p:handoutMasterIdLst>
    <p:handoutMasterId r:id="rId12"/>
  </p:handoutMasterIdLst>
  <p:sldIdLst>
    <p:sldId id="303" r:id="rId2"/>
    <p:sldId id="367" r:id="rId3"/>
    <p:sldId id="374" r:id="rId4"/>
    <p:sldId id="378" r:id="rId5"/>
    <p:sldId id="375" r:id="rId6"/>
    <p:sldId id="376" r:id="rId7"/>
    <p:sldId id="379" r:id="rId8"/>
    <p:sldId id="380" r:id="rId9"/>
    <p:sldId id="353" r:id="rId10"/>
  </p:sldIdLst>
  <p:sldSz cx="12192000" cy="6858000"/>
  <p:notesSz cx="6858000" cy="9144000"/>
  <p:embeddedFontLst>
    <p:embeddedFont>
      <p:font typeface="微软雅黑" panose="020B0503020204020204" pitchFamily="34" charset="-122"/>
      <p:regular r:id="rId13"/>
      <p:bold r:id="rId14"/>
    </p:embeddedFont>
    <p:embeddedFont>
      <p:font typeface="Segoe UI" panose="020B0502040204020203" pitchFamily="34" charset="0"/>
      <p:regular r:id="rId15"/>
      <p:bold r:id="rId16"/>
      <p:italic r:id="rId17"/>
      <p:boldItalic r:id="rId18"/>
    </p:embeddedFont>
    <p:embeddedFont>
      <p:font typeface="Rockwell" panose="02060603020205020403" pitchFamily="18" charset="0"/>
      <p:regular r:id="rId19"/>
      <p:bold r:id="rId20"/>
      <p:italic r:id="rId21"/>
      <p:boldItalic r:id="rId22"/>
    </p:embeddedFont>
    <p:embeddedFont>
      <p:font typeface="等线" panose="02010600030101010101" pitchFamily="2" charset="-122"/>
      <p:regular r:id="rId23"/>
      <p:bold r:id="rId24"/>
    </p:embeddedFont>
  </p:embeddedFontLst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4" orient="horz" pos="4088" userDrawn="1">
          <p15:clr>
            <a:srgbClr val="A4A3A4"/>
          </p15:clr>
        </p15:guide>
        <p15:guide id="5" pos="57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FF6600"/>
    <a:srgbClr val="009900"/>
    <a:srgbClr val="660066"/>
    <a:srgbClr val="CC00FF"/>
    <a:srgbClr val="6600FF"/>
    <a:srgbClr val="0033CC"/>
    <a:srgbClr val="0000FF"/>
    <a:srgbClr val="FF3300"/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338" autoAdjust="0"/>
    <p:restoredTop sz="96408" autoAdjust="0"/>
  </p:normalViewPr>
  <p:slideViewPr>
    <p:cSldViewPr snapToGrid="0" snapToObjects="1">
      <p:cViewPr varScale="1">
        <p:scale>
          <a:sx n="111" d="100"/>
          <a:sy n="111" d="100"/>
        </p:scale>
        <p:origin x="78" y="114"/>
      </p:cViewPr>
      <p:guideLst>
        <p:guide pos="3840"/>
        <p:guide orient="horz" pos="2160"/>
        <p:guide orient="horz" pos="232"/>
        <p:guide orient="horz" pos="4088"/>
        <p:guide pos="574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3330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2E08C6-A8D6-4426-B0F6-8365D5E90C3D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35310C-31F2-4F7E-95AC-1A51EFB82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4314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CA7BF-183C-46C8-9282-AFD276260CB2}" type="datetimeFigureOut">
              <a:rPr lang="zh-CN" altLang="en-US" smtClean="0"/>
              <a:t>2019/6/13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2F600-D6BF-48F3-BE94-005CF5FB96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979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6556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 flipV="1">
            <a:off x="1325217" y="927652"/>
            <a:ext cx="9342783" cy="1325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469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/>
        </p:blipFill>
        <p:spPr>
          <a:xfrm>
            <a:off x="3882314" y="1181451"/>
            <a:ext cx="4495104" cy="4495104"/>
          </a:xfrm>
          <a:prstGeom prst="ellipse">
            <a:avLst/>
          </a:prstGeom>
        </p:spPr>
      </p:pic>
      <p:cxnSp>
        <p:nvCxnSpPr>
          <p:cNvPr id="6" name="直接连接符 5"/>
          <p:cNvCxnSpPr/>
          <p:nvPr userDrawn="1"/>
        </p:nvCxnSpPr>
        <p:spPr>
          <a:xfrm flipV="1">
            <a:off x="1325217" y="927652"/>
            <a:ext cx="9342783" cy="1325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36449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22049" r="54675" b="21936"/>
          <a:stretch/>
        </p:blipFill>
        <p:spPr>
          <a:xfrm>
            <a:off x="952455" y="-12701"/>
            <a:ext cx="1049298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975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/>
        </p:blipFill>
        <p:spPr>
          <a:xfrm>
            <a:off x="8015258" y="-12700"/>
            <a:ext cx="4189442" cy="6858000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 flipV="1">
            <a:off x="1325217" y="927652"/>
            <a:ext cx="9342783" cy="1325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00755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/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  <p:cxnSp>
        <p:nvCxnSpPr>
          <p:cNvPr id="3" name="直接连接符 2"/>
          <p:cNvCxnSpPr/>
          <p:nvPr userDrawn="1"/>
        </p:nvCxnSpPr>
        <p:spPr>
          <a:xfrm flipV="1">
            <a:off x="1325217" y="927652"/>
            <a:ext cx="9342783" cy="1325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1018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54115" t="20375" r="25555" b="20378"/>
          <a:stretch/>
        </p:blipFill>
        <p:spPr>
          <a:xfrm>
            <a:off x="7739212" y="-4813"/>
            <a:ext cx="4452788" cy="6862813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 flipV="1">
            <a:off x="1325217" y="927652"/>
            <a:ext cx="9342783" cy="1325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32741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54115" t="20375" r="25555" b="20378"/>
          <a:stretch/>
        </p:blipFill>
        <p:spPr>
          <a:xfrm>
            <a:off x="7739212" y="0"/>
            <a:ext cx="4452788" cy="686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7496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5" r:id="rId2"/>
    <p:sldLayoutId id="2147483684" r:id="rId3"/>
    <p:sldLayoutId id="2147483679" r:id="rId4"/>
    <p:sldLayoutId id="2147483680" r:id="rId5"/>
    <p:sldLayoutId id="2147483681" r:id="rId6"/>
    <p:sldLayoutId id="2147483682" r:id="rId7"/>
    <p:sldLayoutId id="214748368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401415" y="1254308"/>
            <a:ext cx="84691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rgbClr val="00B050"/>
                </a:solidFill>
                <a:latin typeface="Rockwell" panose="02060603020205020403" pitchFamily="18" charset="0"/>
              </a:rPr>
              <a:t>文献</a:t>
            </a:r>
            <a:r>
              <a:rPr lang="zh-CN" altLang="en-US" sz="5400" b="1" dirty="0">
                <a:solidFill>
                  <a:srgbClr val="00B050"/>
                </a:solidFill>
                <a:latin typeface="Rockwell" panose="02060603020205020403" pitchFamily="18" charset="0"/>
              </a:rPr>
              <a:t>汇报</a:t>
            </a:r>
            <a:endParaRPr lang="en-US" altLang="zh-CN" sz="5400" b="1" dirty="0">
              <a:solidFill>
                <a:srgbClr val="00B050"/>
              </a:solidFill>
              <a:latin typeface="Rockwell" panose="02060603020205020403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763000" y="4291299"/>
            <a:ext cx="3429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  </a:t>
            </a:r>
            <a:r>
              <a:rPr lang="zh-CN" altLang="en-US" sz="3200" b="1" dirty="0" smtClean="0">
                <a:latin typeface="+mn-ea"/>
              </a:rPr>
              <a:t>胡敬玉</a:t>
            </a:r>
            <a:endParaRPr lang="en-US" altLang="zh-CN" sz="3200" b="1" dirty="0" smtClean="0">
              <a:latin typeface="+mn-ea"/>
            </a:endParaRPr>
          </a:p>
          <a:p>
            <a:r>
              <a:rPr lang="en-US" altLang="zh-CN" sz="3200" b="1" dirty="0" smtClean="0">
                <a:latin typeface="+mn-ea"/>
              </a:rPr>
              <a:t>2019.6.13</a:t>
            </a:r>
            <a:endParaRPr lang="zh-CN" altLang="en-US" sz="3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01920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s://ieeexplore.ieee.org/mediastore_new/IEEE/content/media/8359997/8363198/8363717/8363717-fig-2-source-large.gi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473444" y="258370"/>
            <a:ext cx="4797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B11BF"/>
                </a:solidFill>
              </a:rPr>
              <a:t>文献</a:t>
            </a:r>
            <a:endParaRPr lang="zh-CN" altLang="en-US" sz="2800" dirty="0">
              <a:solidFill>
                <a:srgbClr val="4B11BF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60375" y="1406107"/>
            <a:ext cx="114181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222222"/>
                </a:solidFill>
                <a:latin typeface="Arial" panose="020B0604020202020204" pitchFamily="34" charset="0"/>
              </a:rPr>
              <a:t>Chen </a:t>
            </a:r>
            <a:r>
              <a:rPr lang="en-US" altLang="zh-CN" sz="2400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Hao</a:t>
            </a:r>
            <a:r>
              <a:rPr lang="en-US" altLang="zh-CN" sz="2400" dirty="0" smtClean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altLang="zh-CN" sz="2400" dirty="0">
                <a:solidFill>
                  <a:srgbClr val="222222"/>
                </a:solidFill>
                <a:latin typeface="Arial" panose="020B0604020202020204" pitchFamily="34" charset="0"/>
              </a:rPr>
              <a:t>Li </a:t>
            </a:r>
            <a:r>
              <a:rPr lang="en-US" altLang="zh-CN" sz="2400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Youfu</a:t>
            </a:r>
            <a:r>
              <a:rPr lang="en-US" altLang="zh-CN" sz="2400" dirty="0" smtClean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altLang="zh-CN" sz="2400" dirty="0">
                <a:solidFill>
                  <a:srgbClr val="222222"/>
                </a:solidFill>
                <a:latin typeface="Arial" panose="020B0604020202020204" pitchFamily="34" charset="0"/>
              </a:rPr>
              <a:t>Su </a:t>
            </a:r>
            <a:r>
              <a:rPr lang="en-US" altLang="zh-CN" sz="2400" dirty="0" smtClean="0">
                <a:solidFill>
                  <a:srgbClr val="222222"/>
                </a:solidFill>
                <a:latin typeface="Arial" panose="020B0604020202020204" pitchFamily="34" charset="0"/>
              </a:rPr>
              <a:t>Dan. </a:t>
            </a:r>
            <a:r>
              <a:rPr lang="en-US" altLang="zh-CN" sz="3200" dirty="0">
                <a:solidFill>
                  <a:srgbClr val="FF6600"/>
                </a:solidFill>
                <a:latin typeface="Arial" panose="020B0604020202020204" pitchFamily="34" charset="0"/>
              </a:rPr>
              <a:t>Multi-modal fusion network with multi-scale multi-path and cross-modal interactions for RGB-D salient object detection</a:t>
            </a:r>
            <a:r>
              <a:rPr lang="en-US" altLang="zh-CN" sz="2400" dirty="0">
                <a:solidFill>
                  <a:srgbClr val="222222"/>
                </a:solidFill>
                <a:latin typeface="Arial" panose="020B0604020202020204" pitchFamily="34" charset="0"/>
              </a:rPr>
              <a:t>[J]. </a:t>
            </a:r>
            <a:r>
              <a:rPr lang="en-US" altLang="zh-CN" sz="2400" dirty="0">
                <a:solidFill>
                  <a:srgbClr val="00B050"/>
                </a:solidFill>
                <a:latin typeface="Arial" panose="020B0604020202020204" pitchFamily="34" charset="0"/>
              </a:rPr>
              <a:t>Pattern Recognition</a:t>
            </a:r>
            <a:r>
              <a:rPr lang="en-US" altLang="zh-CN" sz="2400" dirty="0">
                <a:solidFill>
                  <a:srgbClr val="222222"/>
                </a:solidFill>
                <a:latin typeface="Arial" panose="020B0604020202020204" pitchFamily="34" charset="0"/>
              </a:rPr>
              <a:t>, 2019, 86: 376-385.</a:t>
            </a:r>
            <a:endParaRPr lang="zh-CN" altLang="en-US" sz="2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6744182" y="3815566"/>
            <a:ext cx="64611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800" dirty="0" smtClean="0"/>
              <a:t>  </a:t>
            </a:r>
            <a:r>
              <a:rPr lang="en-US" altLang="zh-CN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RGB-D 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 Salient</a:t>
            </a:r>
            <a:r>
              <a:rPr lang="zh-CN" alt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object detection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57450" y="3744482"/>
            <a:ext cx="64611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800" dirty="0" smtClean="0"/>
              <a:t>  香港城市大学的一个课题组</a:t>
            </a:r>
            <a:endParaRPr lang="en-US" altLang="zh-CN" sz="2800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800" dirty="0" smtClean="0"/>
              <a:t>  机器视觉、机器人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0251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473444" y="258370"/>
            <a:ext cx="4797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B11BF"/>
                </a:solidFill>
              </a:rPr>
              <a:t>问题阐述</a:t>
            </a:r>
            <a:endParaRPr lang="zh-CN" altLang="en-US" sz="2800" dirty="0">
              <a:solidFill>
                <a:srgbClr val="4B11BF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86928" y="1568577"/>
            <a:ext cx="99548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latin typeface="+mn-ea"/>
              </a:rPr>
              <a:t>基于传统卷积神经网络来</a:t>
            </a:r>
            <a:r>
              <a:rPr lang="zh-CN" altLang="en-US" sz="2400" dirty="0">
                <a:latin typeface="+mn-ea"/>
              </a:rPr>
              <a:t>使</a:t>
            </a:r>
            <a:r>
              <a:rPr lang="zh-CN" altLang="en-US" sz="2400" dirty="0" smtClean="0">
                <a:latin typeface="+mn-ea"/>
              </a:rPr>
              <a:t>用</a:t>
            </a:r>
            <a:r>
              <a:rPr lang="zh-CN" altLang="en-US" sz="2400" dirty="0">
                <a:solidFill>
                  <a:srgbClr val="FF6600"/>
                </a:solidFill>
                <a:latin typeface="+mn-ea"/>
              </a:rPr>
              <a:t>一条路</a:t>
            </a:r>
            <a:r>
              <a:rPr lang="zh-CN" altLang="en-US" sz="2400" dirty="0" smtClean="0">
                <a:latin typeface="+mn-ea"/>
              </a:rPr>
              <a:t>在</a:t>
            </a:r>
            <a:r>
              <a:rPr lang="zh-CN" altLang="en-US" sz="2400" dirty="0">
                <a:solidFill>
                  <a:srgbClr val="FF6600"/>
                </a:solidFill>
                <a:latin typeface="+mn-ea"/>
              </a:rPr>
              <a:t>后端融合</a:t>
            </a:r>
            <a:r>
              <a:rPr lang="en-US" altLang="zh-CN" sz="2400" dirty="0">
                <a:solidFill>
                  <a:srgbClr val="FF6600"/>
                </a:solidFill>
                <a:latin typeface="+mn-ea"/>
              </a:rPr>
              <a:t>RGB</a:t>
            </a:r>
            <a:r>
              <a:rPr lang="zh-CN" altLang="en-US" sz="2400" dirty="0">
                <a:solidFill>
                  <a:srgbClr val="FF6600"/>
                </a:solidFill>
                <a:latin typeface="+mn-ea"/>
              </a:rPr>
              <a:t>和深度图</a:t>
            </a:r>
            <a:r>
              <a:rPr lang="zh-CN" altLang="en-US" sz="2400" dirty="0" smtClean="0">
                <a:latin typeface="+mn-ea"/>
              </a:rPr>
              <a:t>的深度表征，是不明确的而且对于大量的跨模态数据也是低效的。</a:t>
            </a:r>
            <a:endParaRPr lang="zh-CN" altLang="en-US" sz="2400" dirty="0">
              <a:latin typeface="+mn-ea"/>
            </a:endParaRPr>
          </a:p>
        </p:txBody>
      </p:sp>
      <p:sp>
        <p:nvSpPr>
          <p:cNvPr id="3" name="下箭头 2"/>
          <p:cNvSpPr/>
          <p:nvPr/>
        </p:nvSpPr>
        <p:spPr>
          <a:xfrm>
            <a:off x="5305246" y="2819938"/>
            <a:ext cx="759124" cy="1043796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589392" y="4289587"/>
            <a:ext cx="29499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latin typeface="+mn-ea"/>
              </a:rPr>
              <a:t>多尺度</a:t>
            </a:r>
            <a:endParaRPr lang="en-US" altLang="zh-CN" sz="2400" dirty="0" smtClean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+mn-ea"/>
              </a:rPr>
              <a:t>多</a:t>
            </a:r>
            <a:r>
              <a:rPr lang="zh-CN" altLang="en-US" sz="2400" dirty="0" smtClean="0">
                <a:latin typeface="+mn-ea"/>
              </a:rPr>
              <a:t>路径</a:t>
            </a:r>
            <a:endParaRPr lang="en-US" altLang="zh-CN" sz="2400" dirty="0" smtClean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dirty="0" smtClean="0">
                <a:latin typeface="+mn-ea"/>
              </a:rPr>
              <a:t>带有跨模态交互</a:t>
            </a:r>
            <a:endParaRPr lang="zh-CN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3098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73444" y="258370"/>
            <a:ext cx="4797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B11BF"/>
                </a:solidFill>
              </a:rPr>
              <a:t>相关工作</a:t>
            </a:r>
            <a:endParaRPr lang="zh-CN" altLang="en-US" sz="2800" dirty="0">
              <a:solidFill>
                <a:srgbClr val="4B11BF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915" y="1179046"/>
            <a:ext cx="8735498" cy="31724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84154" y="4748952"/>
            <a:ext cx="4004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手工特征的不足：</a:t>
            </a:r>
            <a:endParaRPr lang="en-US" altLang="zh-CN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 smtClean="0"/>
              <a:t>信息</a:t>
            </a:r>
            <a:r>
              <a:rPr lang="zh-CN" altLang="en-US" dirty="0"/>
              <a:t>缺乏判别性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 smtClean="0"/>
              <a:t>损失</a:t>
            </a:r>
            <a:endParaRPr lang="en-US" altLang="zh-CN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 smtClean="0"/>
              <a:t>限制了神经网络特征提取的能力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4511614" y="4684642"/>
            <a:ext cx="5106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+mn-ea"/>
              </a:rPr>
              <a:t>只在某一层融合的可能是不明确和不充分的。（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Ambiguous and Insufficient</a:t>
            </a:r>
            <a:r>
              <a:rPr lang="zh-CN" altLang="en-US" sz="2000" dirty="0" smtClean="0">
                <a:latin typeface="+mn-ea"/>
              </a:rPr>
              <a:t>）</a:t>
            </a:r>
            <a:endParaRPr lang="zh-CN" altLang="en-US" sz="2000" dirty="0">
              <a:latin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65033" y="5725674"/>
            <a:ext cx="4734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多条路结构：</a:t>
            </a:r>
            <a:endParaRPr lang="en-US" altLang="zh-CN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Reduce fusion ambiguity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Ease gradient-based optimization process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658264" y="5531638"/>
            <a:ext cx="2570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+mn-ea"/>
              </a:rPr>
              <a:t>提出的模型：</a:t>
            </a:r>
            <a:endParaRPr lang="en-US" altLang="zh-CN" dirty="0" smtClean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 smtClean="0">
                <a:latin typeface="+mn-ea"/>
              </a:rPr>
              <a:t>多尺度</a:t>
            </a:r>
            <a:endParaRPr lang="en-US" altLang="zh-CN" dirty="0" smtClean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>
                <a:latin typeface="+mn-ea"/>
              </a:rPr>
              <a:t>多</a:t>
            </a:r>
            <a:r>
              <a:rPr lang="zh-CN" altLang="en-US" dirty="0" smtClean="0">
                <a:latin typeface="+mn-ea"/>
              </a:rPr>
              <a:t>路径</a:t>
            </a:r>
            <a:endParaRPr lang="en-US" altLang="zh-CN" dirty="0" smtClean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 smtClean="0">
                <a:latin typeface="+mn-ea"/>
              </a:rPr>
              <a:t>带有跨模态交互</a:t>
            </a:r>
            <a:endParaRPr lang="zh-CN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25174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73444" y="258370"/>
            <a:ext cx="4797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B11BF"/>
                </a:solidFill>
              </a:rPr>
              <a:t>模型</a:t>
            </a:r>
            <a:endParaRPr lang="zh-CN" altLang="en-US" sz="2800" dirty="0">
              <a:solidFill>
                <a:srgbClr val="4B11BF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07" y="1082487"/>
            <a:ext cx="7075501" cy="567914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789653" y="4951562"/>
            <a:ext cx="36921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Traditional convolution</a:t>
            </a:r>
          </a:p>
          <a:p>
            <a:pPr marL="342900" indent="-342900">
              <a:buAutoNum type="arabicParenBoth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Dilated convolution</a:t>
            </a:r>
          </a:p>
          <a:p>
            <a:pPr marL="342900" indent="-342900">
              <a:buAutoNum type="arabicParenBoth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ooling</a:t>
            </a:r>
          </a:p>
          <a:p>
            <a:pPr marL="342900" indent="-342900">
              <a:buAutoNum type="arabicParenBoth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1x1 convolution</a:t>
            </a:r>
          </a:p>
          <a:p>
            <a:pPr marL="342900" indent="-342900">
              <a:buAutoNum type="arabicParenBoth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Fully connected layer</a:t>
            </a:r>
          </a:p>
          <a:p>
            <a:pPr marL="342900" indent="-342900">
              <a:buAutoNum type="arabicParenBoth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Element-wise summation</a:t>
            </a:r>
          </a:p>
          <a:p>
            <a:pPr marL="342900" indent="-342900">
              <a:buAutoNum type="arabicParenBoth"/>
            </a:pPr>
            <a:endParaRPr lang="en-US" altLang="zh-CN" dirty="0" smtClean="0"/>
          </a:p>
          <a:p>
            <a:pPr marL="342900" indent="-342900">
              <a:buAutoNum type="arabicParenBoth"/>
            </a:pPr>
            <a:endParaRPr lang="en-US" altLang="zh-CN" dirty="0" smtClean="0"/>
          </a:p>
          <a:p>
            <a:pPr marL="342900" indent="-342900">
              <a:buAutoNum type="arabicParenBoth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334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473444" y="258370"/>
            <a:ext cx="4797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B11BF"/>
                </a:solidFill>
              </a:rPr>
              <a:t>损失函数</a:t>
            </a:r>
            <a:endParaRPr lang="zh-CN" altLang="en-US" sz="2800" dirty="0">
              <a:solidFill>
                <a:srgbClr val="4B11B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444" y="2967539"/>
            <a:ext cx="8367141" cy="357076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49" y="1209690"/>
            <a:ext cx="904875" cy="40005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473444" y="1209690"/>
            <a:ext cx="165543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6600"/>
                </a:solidFill>
              </a:rPr>
              <a:t>RGB-D</a:t>
            </a:r>
            <a:r>
              <a:rPr lang="zh-CN" altLang="en-US" dirty="0" smtClean="0">
                <a:solidFill>
                  <a:srgbClr val="FF6600"/>
                </a:solidFill>
              </a:rPr>
              <a:t>图像</a:t>
            </a:r>
            <a:endParaRPr lang="zh-CN" altLang="en-US" dirty="0">
              <a:solidFill>
                <a:srgbClr val="FF6600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998" y="2176417"/>
            <a:ext cx="3105150" cy="32385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709468" y="2484827"/>
            <a:ext cx="3006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9900"/>
                </a:solidFill>
              </a:rPr>
              <a:t>Global branch prediction</a:t>
            </a:r>
            <a:endParaRPr lang="zh-CN" altLang="en-US" dirty="0">
              <a:solidFill>
                <a:srgbClr val="009900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998" y="1692583"/>
            <a:ext cx="1019175" cy="34290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551081" y="1663664"/>
            <a:ext cx="2691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660066"/>
                </a:solidFill>
              </a:rPr>
              <a:t>Global branch parameter</a:t>
            </a:r>
            <a:endParaRPr lang="zh-CN" altLang="en-US" dirty="0">
              <a:solidFill>
                <a:srgbClr val="660066"/>
              </a:solidFill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0465" y="1423568"/>
            <a:ext cx="1009650" cy="31432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7906342" y="1355015"/>
            <a:ext cx="2691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rgbClr val="CC00FF"/>
                </a:solidFill>
              </a:defRPr>
            </a:lvl1pPr>
          </a:lstStyle>
          <a:p>
            <a:r>
              <a:rPr lang="en-US" altLang="zh-CN" dirty="0">
                <a:solidFill>
                  <a:srgbClr val="660066"/>
                </a:solidFill>
              </a:rPr>
              <a:t>Local branch parameter</a:t>
            </a:r>
            <a:endParaRPr lang="zh-CN" altLang="en-US" dirty="0">
              <a:solidFill>
                <a:srgbClr val="660066"/>
              </a:solidFill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53816" y="2132918"/>
            <a:ext cx="3114675" cy="32385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7032631" y="2545661"/>
            <a:ext cx="3006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009900"/>
                </a:solidFill>
              </a:rPr>
              <a:t>Local branch prediction</a:t>
            </a:r>
            <a:endParaRPr lang="zh-CN" altLang="en-US" dirty="0">
              <a:solidFill>
                <a:srgbClr val="00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09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54" y="1205678"/>
            <a:ext cx="11572568" cy="502329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73444" y="258370"/>
            <a:ext cx="4797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B11BF"/>
                </a:solidFill>
              </a:rPr>
              <a:t>实验结果</a:t>
            </a:r>
            <a:endParaRPr lang="zh-CN" altLang="en-US" sz="2800" dirty="0">
              <a:solidFill>
                <a:srgbClr val="4B11B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583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781" y="157316"/>
            <a:ext cx="7167715" cy="261897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10" y="2474742"/>
            <a:ext cx="6569255" cy="295871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865805" y="1813022"/>
            <a:ext cx="3323303" cy="18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rgbClr val="66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MP: Multi-path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rgbClr val="00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CI: Cross-modal interaction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rgbClr val="FF66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R: RGB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rgbClr val="333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D: Depth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736" y="5468968"/>
            <a:ext cx="6296025" cy="52387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736" y="5992843"/>
            <a:ext cx="6515100" cy="65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53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84109" y="2570521"/>
            <a:ext cx="38013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92D05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You!</a:t>
            </a:r>
            <a:endParaRPr lang="zh-CN" altLang="en-US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92D050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2728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6">
      <a:majorFont>
        <a:latin typeface="Segoe UI"/>
        <a:ea typeface="宋体"/>
        <a:cs typeface=""/>
      </a:majorFont>
      <a:minorFont>
        <a:latin typeface="Segoe U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17028</TotalTime>
  <Words>212</Words>
  <Application>Microsoft Office PowerPoint</Application>
  <PresentationFormat>宽屏</PresentationFormat>
  <Paragraphs>47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微软雅黑</vt:lpstr>
      <vt:lpstr>Segoe UI</vt:lpstr>
      <vt:lpstr>Wingdings</vt:lpstr>
      <vt:lpstr>Rockwell</vt:lpstr>
      <vt:lpstr>Arial</vt:lpstr>
      <vt:lpstr>等线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CA</cp:lastModifiedBy>
  <cp:revision>993</cp:revision>
  <dcterms:created xsi:type="dcterms:W3CDTF">2015-08-18T02:51:41Z</dcterms:created>
  <dcterms:modified xsi:type="dcterms:W3CDTF">2019-06-13T06:46:03Z</dcterms:modified>
  <cp:category/>
</cp:coreProperties>
</file>

<file path=docProps/thumbnail.jpeg>
</file>